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144000"/>
  <p:notesSz cx="6858000" cy="9144000"/>
  <p:embeddedFontLst>
    <p:embeddedFont>
      <p:font typeface="Garamond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PT Serif"/>
      <p:regular r:id="rId43"/>
      <p:bold r:id="rId44"/>
      <p:italic r:id="rId45"/>
      <p:boldItalic r:id="rId46"/>
    </p:embeddedFont>
    <p:embeddedFont>
      <p:font typeface="Cabin"/>
      <p:regular r:id="rId47"/>
      <p:bold r:id="rId48"/>
      <p:italic r:id="rId49"/>
      <p:boldItalic r:id="rId50"/>
    </p:embeddedFont>
    <p:embeddedFont>
      <p:font typeface="Gill Sans"/>
      <p:regular r:id="rId51"/>
      <p:bold r:id="rId52"/>
    </p:embeddedFont>
    <p:embeddedFont>
      <p:font typeface="Droid Sans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PTSerif-bold.fntdata"/><Relationship Id="rId43" Type="http://schemas.openxmlformats.org/officeDocument/2006/relationships/font" Target="fonts/PTSerif-regular.fntdata"/><Relationship Id="rId46" Type="http://schemas.openxmlformats.org/officeDocument/2006/relationships/font" Target="fonts/PTSerif-boldItalic.fntdata"/><Relationship Id="rId45" Type="http://schemas.openxmlformats.org/officeDocument/2006/relationships/font" Target="fonts/PTSerif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Cabin-bold.fntdata"/><Relationship Id="rId47" Type="http://schemas.openxmlformats.org/officeDocument/2006/relationships/font" Target="fonts/Cabin-regular.fntdata"/><Relationship Id="rId49" Type="http://schemas.openxmlformats.org/officeDocument/2006/relationships/font" Target="fonts/Cabin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Garamond-regular.fntdata"/><Relationship Id="rId34" Type="http://schemas.openxmlformats.org/officeDocument/2006/relationships/slide" Target="slides/slide29.xml"/><Relationship Id="rId37" Type="http://schemas.openxmlformats.org/officeDocument/2006/relationships/font" Target="fonts/Garamond-italic.fntdata"/><Relationship Id="rId36" Type="http://schemas.openxmlformats.org/officeDocument/2006/relationships/font" Target="fonts/Garamond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Garamon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illSans-regular.fntdata"/><Relationship Id="rId50" Type="http://schemas.openxmlformats.org/officeDocument/2006/relationships/font" Target="fonts/Cabin-boldItalic.fntdata"/><Relationship Id="rId53" Type="http://schemas.openxmlformats.org/officeDocument/2006/relationships/font" Target="fonts/DroidSans-regular.fntdata"/><Relationship Id="rId52" Type="http://schemas.openxmlformats.org/officeDocument/2006/relationships/font" Target="fonts/GillSans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Droid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2186101/why-use-try-finally-with-an-empty-try-block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ckoverflow.com/questions/2186101/why-use-try-finally-with-an-empty-try-block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Ну і наразі я спробую швидко в форматі гри показати - які ж в нас є способи оцієї ловлі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https://stackoverflow.com/questions/2186101/why-use-try-finally-with-an-empty-try-block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Оце самий банальний спосіб який завжди робиться з коментом якімось або поміткою. Так краще не робити взагалі ніколи або писати кричащу документацію про це.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Це часто використовується як один з методів контролю флоу і це те про що ми ще поговоримо сьогодні. Спойлер: це погано.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Або можемо уявити, що ми кристально чистий девелопер і живемо в світі мсдн.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Я чесно взяв метод READALLTEXT і глянув які ексепшни він кідає.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І невже ми збираємось написати компенсаційну логіку для кожного випадку? Я б не став писати стільки.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Помітьте, що я такий напис вставив - а ми точно нічого не забули?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Тому що з цим методом ще ок, але якщо ми юзаєм цей спосіб для якогось методу з якоїсь поганодокументованої ліби сумнівної або ще гірше з нашого ж коду, який в 95% випадків не документований на предмет ексепшнів, то нам доведеться просто вгадувати. І ми легко можемо забути якісь кейс обробити.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А нам сішарп 6 нам приніс таку радість, яка дозволяє нам робити примітивний патерн матчінг на ексепшни - так називаємі exception filters. </a:t>
            </a:r>
            <a:br>
              <a:rPr lang="en"/>
            </a:br>
            <a:r>
              <a:rPr lang="en"/>
              <a:t>Код доволі примітивний і читаємий, але фіча досить паверфул тому що деякі ексепшни досить узагальнені за своїм типом, але всередині дають додаткову інформацію. </a:t>
            </a:r>
            <a:br>
              <a:rPr lang="en"/>
            </a:br>
            <a:r>
              <a:rPr lang="en"/>
              <a:t>Можемо звісно реалізовувати отаку банальну стратегію як я написав на цьому слайді.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А можна трошки закопатись і зробити отаке.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Веб ексепшн при скачуванні сторінки в нас може мати різний статус - протокол ерор, нот фаунд, інтернал сервер ерор і так далі. </a:t>
            </a:r>
            <a:br>
              <a:rPr lang="en"/>
            </a:br>
            <a:r>
              <a:rPr lang="en"/>
              <a:t>І на них всіх ми можемо написати якусь адекватну компенсаційну логіку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Але це все одно - сложно! Дуже багато писанини і все це в цих кетч блоках.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Хтось писав тут на джаві і помнить як ми писали оці огромні трай кетчі і файналі, ухх.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Ми можемо прикрутити якісь свій або вже написаний фреймворк для хендлінга ексепшнів - зазвичай ми напишем отаку конструкцію і всередині цього фреймворка вже будемо вибирати що робити з цими ексепшнами.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Це вже цікавіший кейс, але він буде специфічним на кожному проекті - нема якіхось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// зробить ще один слайд про ретров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https://softwareengineering.stackexchange.com/questions/231057/exceptions-why-throw-early-why-catch-late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Щоб зрозуміти як захендлити покемон, треба думать як покемон. </a:t>
            </a:r>
            <a:br>
              <a:rPr lang="en"/>
            </a:br>
            <a:r>
              <a:rPr lang="en"/>
              <a:t>Я б поділив всі ексепшни на 4 категорії, які ви бачите на екрані. </a:t>
            </a:r>
            <a:br>
              <a:rPr lang="en"/>
            </a:br>
            <a:br>
              <a:rPr lang="en"/>
            </a:br>
            <a:r>
              <a:rPr lang="en"/>
              <a:t>Давайте почнем з тру ексепшнів - system unrecoverable - це out of memory, stackoverflow, corruptedstate і так далі - ексепшни, які дійсно исключітельні - сама суть слова виключення - це щось дуже рідке, але можливе. However, зловити ці ексепшни дійсно трудновато, а якщо і ловим, то після них ми не можемо відновитись, ми не можемо написати компенсаційну логіку в нашому catch блоці, тому наша стратегія тут failfast - просто падаєм, бо така жизнь.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І на ці ексепшни відразу алоцирується пам’ять - щоб коли воно в нас було, то нам не треба було алоцировать, бо в нас може не бути звідки. Тому відразу для них резервується пам’ять.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User unrecoverable - це argumentexception, nullref, indexoutofrange, invalid cast - це дає нам дуже хороше розуміння однієї штуки - ми падаєм по фейлфасту і в нас є баг. Єдине, шо ми можем зробить - виправить багіню.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System recoverable - сюди відносяться socket exception, io exception, security exception. Їх обов’язково треба обробляти, бо було б тупо звісно фейл фаститься від непідходящого токена, який генериться кожні 30 секунд в бекграунд треді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І найцікавіше - user recoverable - це ті, які дуже часто робляться для контролю флоу програми, але насправді вони показують проблеми витікаючі з бізнес логіки, домена. Скоріше за все, такі ексепшни ми самі прокідуєм, коли пишем код.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Щоб зрозуміти як захендлити покемон, треба думать як покемон.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Я б поділив всі ексепшни на 4 категорії, які ви бачите на екрані.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Давайте почнем з тру ексепшнів - system unrecoverable - це out of memory, stackoverflow, corruptedstate, SEHException, AccessViolationException і так далі - ексепшни, які дійсно исключітельні - сама суть слова виключення - це щось дуже рідке, але можливе. However, зловити ці ексепшни дійсно трудновато, а якщо і ловим, то після них ми не можемо відновитись, ми не можемо написати компенсаційну логіку в нашому catch блоці, тому наша стратегія тут failfast - просто падаєм, бо така жизнь.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 unrecoverable - це argumentexception, nullref, indexoutofrange, invalid cast - це дає нам дуже хороше розуміння однієї штуки - ми падаєм по фейлфасту і в нас є баг. Єдине, шо ми можем зробить - виправить багіню.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System recoverable - сюди відносяться socket exception, io exception, security exception. Їх обов’язково треба обробляти, бо було б тупо звісно фейл фаститься від непідходящого токена, який генериться кожні 30 секунд в бекграунд треді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І найцікавіше - user recoverable - це ті, які дуже часто робляться для контролю флоу програми, але насправді вони показують проблеми витікаючі з бізнес логіки, домена. Скоріше за все, такі ексепшни ми самі прокідуєм, коли пишем код. І яка наша стратегія тут? Коротка відповідь - it depends. Депендс на вашому контексті, де ці ексепшни рейзаються і де відловлюються.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В мене є теорія, що ексепшни - це погано, бо я люблю математику, де нема сайд ефектів. А ексепшн - це сайд ефект. </a:t>
            </a:r>
            <a:br>
              <a:rPr lang="en"/>
            </a:br>
            <a:r>
              <a:rPr lang="en"/>
              <a:t>Більше того, це сайд ефект, який захоплює флоу моєї програми. </a:t>
            </a:r>
            <a:br>
              <a:rPr lang="en"/>
            </a:br>
            <a:r>
              <a:rPr lang="en"/>
              <a:t>Більше того, це ніяк зазвичай не відображено в сігнатурі метода. А це важлива семантична частина для мене як для девелопера. </a:t>
            </a:r>
            <a:br>
              <a:rPr lang="en"/>
            </a:br>
            <a:r>
              <a:rPr lang="en"/>
              <a:t>Тому для себе я визначив, що завжди, якщо мені доведеться пихати ексепшн, то я буду документувати його, щоб наступний девелопер, який використає мій метод, двічі подумав, чі нада воно йому. Я б не сказав, що це є вивід семантичної частини в сігнатуру метода, але вже краще.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В мене є теорія, що ексепшни - це погано, бо я люблю математику, де нема сайд ефектів. А ексепшн - це сайд ефект. </a:t>
            </a:r>
            <a:br>
              <a:rPr lang="en"/>
            </a:br>
            <a:r>
              <a:rPr lang="en"/>
              <a:t>Більше того, це сайд ефект, який захоплює флоу моєї програми. </a:t>
            </a:r>
            <a:br>
              <a:rPr lang="en"/>
            </a:br>
            <a:r>
              <a:rPr lang="en"/>
              <a:t>Більше того, це ніяк зазвичай не відображено в сігнатурі метода. А це важлива семантична частина для мене як для девелопера. І коли я колаю метод, то я бай дефолт не очікую шоб він мені зарейзив незадокументований ексепшн. </a:t>
            </a:r>
            <a:br>
              <a:rPr lang="en"/>
            </a:br>
            <a:r>
              <a:rPr lang="en"/>
              <a:t>Тому для себе я визначив, що завжди, якщо мені доведеться пихати ексепшн, то я буду документувати його, щоб наступний девелопер, який використає мій метод, двічі подумав, чі нада воно йому. Я б не сказав, що це є вивід семантичної частини в сігнатуру метода, але вже краще.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А зараз я хочу показать, шо сішарп - ацтой. І нулл це тоже ацтой.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Представте, шо в нас є такій метод. </a:t>
            </a:r>
            <a:br>
              <a:rPr lang="en"/>
            </a:br>
            <a:r>
              <a:rPr lang="en"/>
              <a:t>Ми радієм і 	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Сьогодні я буду говорити про ловлю і обробку покемонів в дотнеті, але перед тим як робити це, я представлю вам себе -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Оцей електричний пікачу з купою енергії - це я - я працюю дотнет розробником в компанії еурістік, я є майкрософт стюдент партнером, вчусь на першому курсі на компьютер саєнс в нулп,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Час від часу пишу різні речі і думки про програмування, дотнет, подорожі і лайфстайл в свій бложик на медіумі.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Мій стек на роботі і вдома виглядає приблизно наступним чином - пишу багато сішарпа, трохи менше фшарпа на звичайному аспнеті і на аспнеткорі. Працюю з носкл і з скл базами, це все в клауді крутиться, кешується редісом, і для месенджинга зараз використовуємо реббітмкью.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І тут ми бачим, шо девелопер поміняв сігнатуру метода - метод буде мені окрім велью повертати ще і нулл час від часу.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Девелопер поміняв контракт, але мова немає як відобразити цей факт мені. Бо бай дефолт в нас є референс типи і референс може бути нулл. І це настільки великий провал в дизайні мови, шо єдине шо мені лишається - блеймити мову. </a:t>
            </a:r>
            <a:br>
              <a:rPr lang="en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І раніше я б вирішив цю проблему джетбрейнс аннотаціями чи якімось стайлкопом. Треба ж якось ідентифікувати, що метод може повернути нулл, але це девелопер має сам робити, а я б хотів, щоб компілятор мене пушив до цього. Плавно підходимо до теми моєї наступної доповіді на трек Б - про сішарп 8.0. Дуже раджу вам туда прийти, якщо вам вканає те, що я розкажу в наступну хвилину.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В сішарпі 8 представлять таку от фічу - тепер сігнатура функції буде говорити нам правду - чи може бути результат нулл чи ні. </a:t>
            </a:r>
            <a:br>
              <a:rPr lang="en"/>
            </a:br>
            <a:r>
              <a:rPr lang="en"/>
              <a:t>І якщо в методі десь ми повертаємо нулл, то компілятор заставить нас поміняти сігнатуру метода і тоді вже наступний девелопер буде очікувати нулл by semantica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Це насправді дуже паверфул - тепер існування об’єкта це контракт мови, більше не треба будуть дефенсів чекі на нулл, в далеких мріях ми більше ніколи не побачимо nullref exception. </a:t>
            </a:r>
            <a:br>
              <a:rPr lang="en"/>
            </a:br>
            <a:br>
              <a:rPr lang="en"/>
            </a:br>
            <a:r>
              <a:rPr lang="en"/>
              <a:t>Ось, це така маленька ремарка до моєї наступної доповіді, тому не розбігайтесь далеко, а розбігайтесь в Б трек - там зараз буде гаряче :)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Хтось тут знає, шо таке монада?) </a:t>
            </a:r>
            <a:br>
              <a:rPr lang="en"/>
            </a:br>
            <a:r>
              <a:rPr lang="en"/>
              <a:t>Окей, назвемо це певною структурою для даних. Це більш функціональна практика. </a:t>
            </a:r>
            <a:br>
              <a:rPr lang="en"/>
            </a:br>
            <a:r>
              <a:rPr lang="en"/>
              <a:t>І монади здорово можуть допомогти поборотись з ексепшнами в контексті ооп. Думаю, гарним прикладом була б монада Result&lt;T&gt;</a:t>
            </a:r>
            <a:br>
              <a:rPr lang="en"/>
            </a:br>
            <a:r>
              <a:rPr lang="en"/>
              <a:t>Приблизно як вона виглядає.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І є така монада як Result - бейсіклі це структура даних яка може давати нам чітку інформацію про стан об’єкту.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Вона може бути в двох станах - Success і Failure. І в випадку success ми можемо доступитись до велью.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І в сішарпі вона реалізована метод чейнінгом так, щоб ми могли робити якісь дії на дві ці опції.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Такий підхід дозволяє нам уникнути ексепшнів - ми лише піклуємся за велью - чи воно чи нема.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І ми метод чейнінгом ми можемо робити ось такі конструкції - on success &amp; on failure.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Переконуємось, що наш кліент може бути промоутнутий, і якщо так, то відповідно промоутимо. І якщо нам вдається промоутнути, то відправимо йому нотіфікейшн.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І в будь-якому випадку - сукцесу чи фейлу - ми повернемо стрінгу ок чи відповідну помилку. </a:t>
            </a:r>
            <a:br>
              <a:rPr lang="en"/>
            </a:br>
            <a:r>
              <a:rPr lang="en"/>
              <a:t>Це один з підходів, який дає дуже чітке розуміння в якому стані об’єкт наш знаходиться і можемо дуже зручно розводити наші сценарії. І при цьому ніяких ексепшнів, ось така монада робить методи чистими - все дуже однозначно і без сайд ефектів. </a:t>
            </a:r>
            <a:br>
              <a:rPr lang="en"/>
            </a:br>
            <a:r>
              <a:rPr lang="en"/>
              <a:t>Чому в фп це працює краще - там компілятор мене форсить обов’язково обробити два випадки - success і failure. Інакше просто не скомпілює. В сішарпі такого немає, це просто як конструкція. </a:t>
            </a:r>
            <a:br>
              <a:rPr lang="en"/>
            </a:br>
            <a:r>
              <a:rPr lang="en"/>
              <a:t>І це не є панацея - це просто один з способів. </a:t>
            </a:r>
            <a:br>
              <a:rPr lang="en"/>
            </a:br>
            <a:r>
              <a:rPr lang="en"/>
              <a:t>Чим воно мені не подобається в порівнянні з ексепшнами: </a:t>
            </a:r>
            <a:br>
              <a:rPr lang="en"/>
            </a:br>
            <a:r>
              <a:rPr lang="en"/>
              <a:t>Експешни дуже сильно кричать про себе в дотнеті, дуже рідко ви отримаєте ексепшн, який не зловите.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Тому ексепшн можна відразу залогувати, визначити його тяжкість, і відповідно до цього підняти нашого чергового програміста в 3 часа ночі і є вірогідність, шо наш кінцевий користувач і не побачить те, що в нас був критичний баг.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br>
              <a:rPr lang="en"/>
            </a:br>
            <a:r>
              <a:rPr lang="en"/>
              <a:t>Чому в фп це працює краще - там компілятор мене форсить обов’язково обробити два випадки - success і failure. Інакше просто не скомпілює. В сішарпі такого немає, це просто як конструкція. </a:t>
            </a:r>
            <a:br>
              <a:rPr lang="en"/>
            </a:br>
            <a:r>
              <a:rPr lang="en"/>
              <a:t>І це не є панацея - це просто один з способів.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От наприклад як звичайний хендлер ексепшнів виглядає в фшарпі. Хоча там ексепшнів дуже мало, там багато пишеться отакіми або подібними монадами. І компілатор форсить обробляти два кейси.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/////// СЛАЙД ПРО ФШАРП МОНАДУ</a:t>
            </a:r>
          </a:p>
          <a:p>
            <a:pPr lvl="0" rtl="0">
              <a:spcBef>
                <a:spcPts val="0"/>
              </a:spcBef>
              <a:buNone/>
            </a:pPr>
            <a:br>
              <a:rPr lang="en"/>
            </a:br>
            <a:r>
              <a:rPr lang="en"/>
              <a:t>Чим воно мені не подобається в порівнянні з ексепшнами: </a:t>
            </a:r>
            <a:br>
              <a:rPr lang="en"/>
            </a:br>
            <a:r>
              <a:rPr lang="en"/>
              <a:t>Експешни дуже сильно кричать про себе в дотнеті, дуже рідко ви отримаєте ексепшн, який не зловите.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Тому ексепшн можна відразу на взльоті зловити, настукати в відповідний сервіс, залогувати, визначити його тяжкість, і відповідно до цього підняти нашого чергового програміста в 3 часа ночі і є вірогідність, шо наш кінцевий користувач і не побачить те, що в нас був критичний баг.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Знаєте, є така фраза: можна бути впевненим щодо двох речей в житті: податки і смерть. Я б сюди додав ще фейли в софті. І вам просто треба готуватись до найгіршого. Не можна це обійти, одного дня це станеться. І це може бути проблема для вас або ні - все залежить від контексту.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Але якщо говорити про ексепшни - я думаю, що вони не мають буде expected - це не має бути щось коммон. Вони дійсно для ексепшнал ситуацій. Коли юзер вам пихає невалідний інпут, то ви його валідуєте, а не рейзите ексепшн. Ексепшн значить, що щось дуже погане сталось.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Так от, тема дійсно болезненна і ніякої срібної кулі не існує, все завжди депендс в софтвар інжинірінгу і всі ці ексепшни, коди помилок, монади, флоу контроли - це всьо навсього інструменти для реалізації рішення вашої проблеми. Це інфраструктура. І найголовніше - це знати про них. І знати під які випадки що вибрати і як реалізовувати. </a:t>
            </a:r>
            <a:br>
              <a:rPr lang="en"/>
            </a:br>
            <a:r>
              <a:rPr lang="en"/>
              <a:t>Ідеального рішення нема, повної коректності не досягти, бо завжди імпосібл вілл хеппен, але наблизитись до неї - вполне реально.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З фп бекграунду я точно можу сказати, що ексепшни - це повний булшіт, бо вони продюсають сайд ефекти, контролюють флоу, роблять мій метод нечистим, роблять код нечитаємим - згадайте ці огромні хендлери ексепшнів в джаві, а читаємість це ващет важно, це дуже важно.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В імперативном ооп сішарпі ексепшини повсюду, не факт, що це хороша практика, не факт, що їх треба імпрувити.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2380"/>
              <a:buFont typeface="Arial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i="1" lang="en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If I had asked people what they wanted, they would have said faster horses.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Я часто думаю про генрі форда в контексті програмування - треба мислити критично, може нема сенсу імпрувити оцих хорсів, а треба брати щось нове. Але це не точно.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І часто я думаю про програмування як просто про послідовність рішень - це ж те, що ми робимо як софтвар девелопери - думаємо, приймаємо і реалізовуєм рішення. </a:t>
            </a:r>
            <a:b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В цій ситуації я можу відправити Maybe монаду. Або ерор код. Або боттом велью. Або зарейзити ексепшн. Або вернути нулл. Я можу зробити будь-який вибір і це велике мистецтво - вибрати максимально правильно, мені здається це і є софтвар інжинірінг як такий.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Сьогодні я буду говорити про ловлю і обробку покемонів в дотнеті, але перед тим як робити це, я представлю вам себе - </a:t>
            </a:r>
            <a:br>
              <a:rPr lang="en"/>
            </a:br>
            <a:r>
              <a:rPr lang="en"/>
              <a:t>Оцей електричний пікачу з купою енергії - це я - я працюю дотнет розробником в компанії еурістік, я є майкрософт стюдент партнером, вчусь на першому курсі на компьютер саєнс в нулп, </a:t>
            </a:r>
            <a:br>
              <a:rPr lang="en"/>
            </a:br>
            <a:r>
              <a:rPr lang="en"/>
              <a:t>Час від часу пишу різні речі і думки про програмування, дотнет, подорожі і лайфстайл в свій бложик на медіумі. </a:t>
            </a:r>
            <a:br>
              <a:rPr lang="en"/>
            </a:br>
            <a:r>
              <a:rPr lang="en"/>
              <a:t>Мій стек на роботі і вдома виглядає приблизно наступним чином - пишу багато сішарпа, трохи менше фшарпа на звичайному аспнеті і на аспнеткорі. Працюю з носкл і з скл базами, це все в клауді крутиться, кешується редісом, і для месенджинга зараз використовуємо реббітмкью і кафку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Тема моєї доповіді - вона більше як клік байт, бо говорити ми будемо таки не про покемонів, а про ексепшни в дотнеті.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Чому я хочу про це розповісти?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Тому що тема дійсно болезненна для всіх і нема однозначного рішення для всіх кейсів. Як завжди - іт депендс.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Наразі Підвищилась потрібність в safety для програмного забезпечення, нам різко знадобилось сейфті зовсім іншого рівня, причин насправді дуже багато, але основна - софт дійсно зайшов і заходить надалі все глибше в наше життя - healthcare, куча сервісів для щоденного користування. І я вирішив трохи прикластись до цього - розказати вам практичні речі, як дивитись на ексепшни в нашому дотнеті і глобально. І чому це важливо. </a:t>
            </a:r>
            <a:br>
              <a:rPr lang="en"/>
            </a:br>
            <a:br>
              <a:rPr lang="en"/>
            </a:br>
            <a:r>
              <a:rPr lang="en"/>
              <a:t>Я себе часто знаходив в такій ситуації - люди висловлюють різні позиції, я це все слухаю, формую щось своє, але потік думок в людей не закінчується ніколи - час від часу я розумію, що слухаю слоупоків або качок.</a:t>
            </a:r>
            <a:br>
              <a:rPr lang="en"/>
            </a:br>
            <a:r>
              <a:rPr lang="en"/>
              <a:t>Тому я вирішив сформувати якусь свою думку і розказати її вам, щоб ви могли теж співставити позиції і думати щось своє тепер.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Моя доповідь місцями буде продовжувати попередню про ризики і контекст фейлів в софті. </a:t>
            </a:r>
            <a:br>
              <a:rPr lang="en"/>
            </a:br>
            <a:br>
              <a:rPr lang="en"/>
            </a:b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Один з яскравих прикладів - літак 5022 спанейр, який закрешився, throwнув nullreferenceexception, люди вилетіли з мадриду, не пролетіли навіть кількох кілометрів, і літак вийшов з-під контролю - 154 смерті відразу, 6 по дорозі до лікарні.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І до чого я веду - до однієї з дійсно важливих і філософських тем - речі мають працювати правильно. Всі мови програмування, дизайни, фічі, ворк ераунди - вони ніщо для кінцевого юзера в порівнянні з коректністю роботи програми, яка йому пропонується. І я думаю всі погодяться, що нам би хотілось мати цю коректність набагато крутіше. Навіть ось - є в мене андроід і іфон, коректність роботи програм на цих платформах дико відрізняється в відсотковому вимірі, хоча наразі може все і вирівнялось. Дуже кльово мати річ, яка ідеально і коректно працює. </a:t>
            </a:r>
            <a:br>
              <a:rPr lang="en"/>
            </a:br>
            <a:r>
              <a:rPr lang="en"/>
              <a:t>Звісно, тут постає ще питання контексту - context is a king, я показав дві такі виключно залізячні штуки, які некоректно запрацювали і в своєму домейні, який відноситься до життя людей, зафакапили. </a:t>
            </a:r>
            <a:br>
              <a:rPr lang="en"/>
            </a:br>
            <a:r>
              <a:rPr lang="en"/>
              <a:t>для якоїсь цмскі - да, там можна по факту забить болт.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Я сформував свою думку для роботи з кейсами, коли мені треба висока коректність і стабільність роботи в системах, де є вірогідність життєво важливих ексепшнів і хочу з вами нею поділитись. Тим більше, це болезненна тема для всіх і нема однозначних відповідей.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Ну і наразі я спробую швидко в форматі гри показати - які ж в нас є способи оцієї ловлі і обробки помилок слеш покемонів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Ну і наразі я спробую швидко в форматі гри показати - які ж в нас є способи оцієї ловлі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https://stackoverflow.com/questions/2186101/why-use-try-finally-with-an-empty-try-block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bg>
      <p:bgPr>
        <a:solidFill>
          <a:srgbClr val="000000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34275" y="2655750"/>
            <a:ext cx="7888800" cy="1546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rgbClr val="F3EFEA"/>
              </a:buClr>
              <a:buSzPct val="100000"/>
              <a:defRPr sz="3600">
                <a:solidFill>
                  <a:srgbClr val="F3EFEA"/>
                </a:solidFill>
              </a:defRPr>
            </a:lvl1pPr>
            <a:lvl2pPr lvl="1" algn="ctr">
              <a:spcBef>
                <a:spcPts val="0"/>
              </a:spcBef>
              <a:buClr>
                <a:srgbClr val="F3EFEA"/>
              </a:buClr>
              <a:buSzPct val="100000"/>
              <a:defRPr sz="3600">
                <a:solidFill>
                  <a:srgbClr val="F3EFEA"/>
                </a:solidFill>
              </a:defRPr>
            </a:lvl2pPr>
            <a:lvl3pPr lvl="2" algn="ctr">
              <a:spcBef>
                <a:spcPts val="0"/>
              </a:spcBef>
              <a:buClr>
                <a:srgbClr val="F3EFEA"/>
              </a:buClr>
              <a:buSzPct val="100000"/>
              <a:defRPr sz="3600">
                <a:solidFill>
                  <a:srgbClr val="F3EFEA"/>
                </a:solidFill>
              </a:defRPr>
            </a:lvl3pPr>
            <a:lvl4pPr lvl="3" algn="ctr">
              <a:spcBef>
                <a:spcPts val="0"/>
              </a:spcBef>
              <a:buClr>
                <a:srgbClr val="F3EFEA"/>
              </a:buClr>
              <a:buSzPct val="100000"/>
              <a:defRPr sz="3600">
                <a:solidFill>
                  <a:srgbClr val="F3EFEA"/>
                </a:solidFill>
              </a:defRPr>
            </a:lvl4pPr>
            <a:lvl5pPr lvl="4" algn="ctr">
              <a:spcBef>
                <a:spcPts val="0"/>
              </a:spcBef>
              <a:buClr>
                <a:srgbClr val="F3EFEA"/>
              </a:buClr>
              <a:buSzPct val="100000"/>
              <a:defRPr sz="3600">
                <a:solidFill>
                  <a:srgbClr val="F3EFEA"/>
                </a:solidFill>
              </a:defRPr>
            </a:lvl5pPr>
            <a:lvl6pPr lvl="5" algn="ctr">
              <a:spcBef>
                <a:spcPts val="0"/>
              </a:spcBef>
              <a:buClr>
                <a:srgbClr val="F3EFEA"/>
              </a:buClr>
              <a:buSzPct val="100000"/>
              <a:defRPr sz="3600">
                <a:solidFill>
                  <a:srgbClr val="F3EFEA"/>
                </a:solidFill>
              </a:defRPr>
            </a:lvl6pPr>
            <a:lvl7pPr lvl="6" algn="ctr">
              <a:spcBef>
                <a:spcPts val="0"/>
              </a:spcBef>
              <a:buClr>
                <a:srgbClr val="F3EFEA"/>
              </a:buClr>
              <a:buSzPct val="100000"/>
              <a:defRPr sz="3600">
                <a:solidFill>
                  <a:srgbClr val="F3EFEA"/>
                </a:solidFill>
              </a:defRPr>
            </a:lvl7pPr>
            <a:lvl8pPr lvl="7" algn="ctr">
              <a:spcBef>
                <a:spcPts val="0"/>
              </a:spcBef>
              <a:buClr>
                <a:srgbClr val="F3EFEA"/>
              </a:buClr>
              <a:buSzPct val="100000"/>
              <a:defRPr sz="3600">
                <a:solidFill>
                  <a:srgbClr val="F3EFEA"/>
                </a:solidFill>
              </a:defRPr>
            </a:lvl8pPr>
            <a:lvl9pPr lvl="8" algn="ctr">
              <a:spcBef>
                <a:spcPts val="0"/>
              </a:spcBef>
              <a:buClr>
                <a:srgbClr val="F3EFEA"/>
              </a:buClr>
              <a:buSzPct val="100000"/>
              <a:defRPr sz="3600">
                <a:solidFill>
                  <a:srgbClr val="F3EFEA"/>
                </a:solidFill>
              </a:defRPr>
            </a:lvl9pPr>
          </a:lstStyle>
          <a:p/>
        </p:txBody>
      </p:sp>
      <p:cxnSp>
        <p:nvCxnSpPr>
          <p:cNvPr id="10" name="Shape 10"/>
          <p:cNvCxnSpPr/>
          <p:nvPr/>
        </p:nvCxnSpPr>
        <p:spPr>
          <a:xfrm rot="10800000">
            <a:off x="2588099" y="4854825"/>
            <a:ext cx="3967800" cy="0"/>
          </a:xfrm>
          <a:prstGeom prst="straightConnector1">
            <a:avLst/>
          </a:prstGeom>
          <a:noFill/>
          <a:ln cap="flat" cmpd="sng" w="9525">
            <a:solidFill>
              <a:srgbClr val="F3EFEA"/>
            </a:solidFill>
            <a:prstDash val="solid"/>
            <a:round/>
            <a:headEnd len="lg" w="lg" type="oval"/>
            <a:tailEnd len="lg" w="lg" type="oval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Титульний слайд кольоровий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Shape 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114" y="-7712"/>
            <a:ext cx="9348600" cy="70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/>
          <p:nvPr>
            <p:ph type="ctrTitle"/>
          </p:nvPr>
        </p:nvSpPr>
        <p:spPr>
          <a:xfrm>
            <a:off x="1845662" y="4308632"/>
            <a:ext cx="54345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bin"/>
              <a:buNone/>
              <a:defRPr b="1" i="1" sz="6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0" name="Shape 50"/>
          <p:cNvSpPr txBox="1"/>
          <p:nvPr>
            <p:ph idx="1" type="subTitle"/>
          </p:nvPr>
        </p:nvSpPr>
        <p:spPr>
          <a:xfrm>
            <a:off x="1624870" y="5513833"/>
            <a:ext cx="60465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664" y="851390"/>
            <a:ext cx="2723100" cy="2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2_Diapositive de titr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Shape 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/>
          <p:nvPr/>
        </p:nvSpPr>
        <p:spPr>
          <a:xfrm>
            <a:off x="2543698" y="1404084"/>
            <a:ext cx="4039800" cy="4049700"/>
          </a:xfrm>
          <a:prstGeom prst="rect">
            <a:avLst/>
          </a:prstGeom>
          <a:solidFill>
            <a:schemeClr val="lt1">
              <a:alpha val="52940"/>
            </a:schemeClr>
          </a:solidFill>
          <a:ln cap="flat" cmpd="sng" w="12700">
            <a:solidFill>
              <a:srgbClr val="42719B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sx="1000" rotWithShape="0" algn="ctr" sy="1000">
              <a:srgbClr val="000000">
                <a:alpha val="0"/>
              </a:srgbClr>
            </a:outerShdw>
          </a:effectLst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55" name="Shape 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0967" y="1730428"/>
            <a:ext cx="3322200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Титульний слайд білий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3222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type="ctrTitle"/>
          </p:nvPr>
        </p:nvSpPr>
        <p:spPr>
          <a:xfrm>
            <a:off x="2004763" y="3942525"/>
            <a:ext cx="54345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Cabin"/>
              <a:buNone/>
              <a:defRPr b="1" i="1" sz="60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1819783" y="5147726"/>
            <a:ext cx="60465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854" y="580724"/>
            <a:ext cx="2598600" cy="26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En-tête de sec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2">
            <a:alphaModFix/>
          </a:blip>
          <a:srcRect b="0" l="0" r="25149" t="99"/>
          <a:stretch/>
        </p:blipFill>
        <p:spPr>
          <a:xfrm rot="5400000">
            <a:off x="1162884" y="-1162947"/>
            <a:ext cx="6858000" cy="91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idx="1" type="body"/>
          </p:nvPr>
        </p:nvSpPr>
        <p:spPr>
          <a:xfrm>
            <a:off x="250610" y="5138103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●"/>
              <a:defRPr b="1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b="0" i="0" sz="20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b="0" i="0" sz="18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●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●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○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Char char="■"/>
              <a:defRPr b="0" i="0" sz="1600" u="none" cap="none" strike="noStrike">
                <a:solidFill>
                  <a:srgbClr val="888888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64" name="Shape 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3196" y="236538"/>
            <a:ext cx="1714500" cy="17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title"/>
          </p:nvPr>
        </p:nvSpPr>
        <p:spPr>
          <a:xfrm>
            <a:off x="253746" y="2210435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Gill Sans"/>
              <a:buNone/>
              <a:defRPr b="1" i="1" sz="6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re et contenu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52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259671" y="500062"/>
            <a:ext cx="7338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Gill Sans"/>
              <a:buNone/>
              <a:defRPr b="1" i="1" sz="4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259671" y="1825625"/>
            <a:ext cx="7338900" cy="50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6550" lvl="0" marL="514350" marR="0" rtl="0" algn="l">
              <a:lnSpc>
                <a:spcPct val="15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7145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171700" marR="0" rtl="0" algn="l">
              <a:lnSpc>
                <a:spcPct val="15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1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5379" y="185196"/>
            <a:ext cx="1300500" cy="13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eux contenu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 b="43899" l="0" r="6846" t="0"/>
          <a:stretch/>
        </p:blipFill>
        <p:spPr>
          <a:xfrm>
            <a:off x="0" y="18287"/>
            <a:ext cx="9144000" cy="68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>
            <p:ph type="title"/>
          </p:nvPr>
        </p:nvSpPr>
        <p:spPr>
          <a:xfrm>
            <a:off x="0" y="411764"/>
            <a:ext cx="74928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Gill Sans"/>
              <a:buNone/>
              <a:defRPr b="1" i="1" sz="4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57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6550" lvl="0" marL="51435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7145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1717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400050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36550" lvl="0" marL="514350" marR="0" rtl="0" algn="l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7145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171700" marR="0" rtl="0" algn="l">
              <a:lnSpc>
                <a:spcPct val="9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Garamond"/>
              <a:buAutoNum type="arabicPeriod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pic>
        <p:nvPicPr>
          <p:cNvPr id="76" name="Shape 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038" y="254587"/>
            <a:ext cx="1300500" cy="13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Слайд із заголовком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 rotWithShape="1">
          <a:blip r:embed="rId2">
            <a:alphaModFix/>
          </a:blip>
          <a:srcRect b="0" l="33750" r="37107" t="0"/>
          <a:stretch/>
        </p:blipFill>
        <p:spPr>
          <a:xfrm rot="10800000">
            <a:off x="7482900" y="0"/>
            <a:ext cx="1661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>
            <p:ph type="title"/>
          </p:nvPr>
        </p:nvSpPr>
        <p:spPr>
          <a:xfrm>
            <a:off x="253012" y="0"/>
            <a:ext cx="6714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ill Sans"/>
              <a:buNone/>
              <a:defRPr b="1" i="0" sz="4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761" y="426720"/>
            <a:ext cx="1385400" cy="14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Чистий слайд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 rotWithShape="1">
          <a:blip r:embed="rId2">
            <a:alphaModFix/>
          </a:blip>
          <a:srcRect b="0" l="33750" r="37107" t="0"/>
          <a:stretch/>
        </p:blipFill>
        <p:spPr>
          <a:xfrm>
            <a:off x="7543800" y="-1"/>
            <a:ext cx="16002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6448" y="325119"/>
            <a:ext cx="1434900" cy="14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1_Diapositive de titr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8152" y="1730430"/>
            <a:ext cx="3352500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u avec légen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629840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88739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629840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2600500" y="2720725"/>
            <a:ext cx="5857800" cy="1546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l">
              <a:spcBef>
                <a:spcPts val="0"/>
              </a:spcBef>
              <a:buSzPct val="100000"/>
              <a:defRPr sz="3600"/>
            </a:lvl1pPr>
            <a:lvl2pPr lvl="1" rtl="0" algn="l">
              <a:spcBef>
                <a:spcPts val="0"/>
              </a:spcBef>
              <a:buSzPct val="100000"/>
              <a:defRPr sz="3600"/>
            </a:lvl2pPr>
            <a:lvl3pPr lvl="2" rtl="0" algn="l">
              <a:spcBef>
                <a:spcPts val="0"/>
              </a:spcBef>
              <a:buSzPct val="100000"/>
              <a:defRPr sz="3600"/>
            </a:lvl3pPr>
            <a:lvl4pPr lvl="3" rtl="0" algn="l">
              <a:spcBef>
                <a:spcPts val="0"/>
              </a:spcBef>
              <a:buSzPct val="100000"/>
              <a:defRPr sz="3600"/>
            </a:lvl4pPr>
            <a:lvl5pPr lvl="4" rtl="0" algn="l">
              <a:spcBef>
                <a:spcPts val="0"/>
              </a:spcBef>
              <a:buSzPct val="100000"/>
              <a:defRPr sz="3600"/>
            </a:lvl5pPr>
            <a:lvl6pPr lvl="5" rtl="0" algn="l">
              <a:spcBef>
                <a:spcPts val="0"/>
              </a:spcBef>
              <a:buSzPct val="100000"/>
              <a:defRPr sz="3600"/>
            </a:lvl6pPr>
            <a:lvl7pPr lvl="6" rtl="0" algn="l">
              <a:spcBef>
                <a:spcPts val="0"/>
              </a:spcBef>
              <a:buSzPct val="100000"/>
              <a:defRPr sz="3600"/>
            </a:lvl7pPr>
            <a:lvl8pPr lvl="7" rtl="0" algn="l">
              <a:spcBef>
                <a:spcPts val="0"/>
              </a:spcBef>
              <a:buSzPct val="100000"/>
              <a:defRPr sz="3600"/>
            </a:lvl8pPr>
            <a:lvl9pPr lvl="8" rtl="0" algn="l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2600400" y="4243950"/>
            <a:ext cx="5857800" cy="104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rgbClr val="8F7B87"/>
              </a:buClr>
              <a:buSzPct val="100000"/>
              <a:buNone/>
              <a:defRPr i="1" sz="2400">
                <a:solidFill>
                  <a:srgbClr val="8F7B87"/>
                </a:solidFill>
              </a:defRPr>
            </a:lvl1pPr>
            <a:lvl2pPr lvl="1" rtl="0">
              <a:spcBef>
                <a:spcPts val="0"/>
              </a:spcBef>
              <a:buClr>
                <a:srgbClr val="8F7B87"/>
              </a:buClr>
              <a:buNone/>
              <a:defRPr i="1">
                <a:solidFill>
                  <a:srgbClr val="8F7B87"/>
                </a:solidFill>
              </a:defRPr>
            </a:lvl2pPr>
            <a:lvl3pPr lvl="2" rtl="0">
              <a:spcBef>
                <a:spcPts val="0"/>
              </a:spcBef>
              <a:buClr>
                <a:srgbClr val="8F7B87"/>
              </a:buClr>
              <a:buNone/>
              <a:defRPr i="1">
                <a:solidFill>
                  <a:srgbClr val="8F7B87"/>
                </a:solidFill>
              </a:defRPr>
            </a:lvl3pPr>
            <a:lvl4pPr lvl="3" rtl="0">
              <a:spcBef>
                <a:spcPts val="0"/>
              </a:spcBef>
              <a:buClr>
                <a:srgbClr val="8F7B87"/>
              </a:buClr>
              <a:buSzPct val="100000"/>
              <a:buNone/>
              <a:defRPr i="1" sz="2400">
                <a:solidFill>
                  <a:srgbClr val="8F7B87"/>
                </a:solidFill>
              </a:defRPr>
            </a:lvl4pPr>
            <a:lvl5pPr lvl="4" rtl="0">
              <a:spcBef>
                <a:spcPts val="0"/>
              </a:spcBef>
              <a:buClr>
                <a:srgbClr val="8F7B87"/>
              </a:buClr>
              <a:buSzPct val="100000"/>
              <a:buNone/>
              <a:defRPr i="1" sz="2400">
                <a:solidFill>
                  <a:srgbClr val="8F7B87"/>
                </a:solidFill>
              </a:defRPr>
            </a:lvl5pPr>
            <a:lvl6pPr lvl="5" rtl="0">
              <a:spcBef>
                <a:spcPts val="0"/>
              </a:spcBef>
              <a:buClr>
                <a:srgbClr val="8F7B87"/>
              </a:buClr>
              <a:buSzPct val="100000"/>
              <a:buNone/>
              <a:defRPr i="1" sz="2400">
                <a:solidFill>
                  <a:srgbClr val="8F7B87"/>
                </a:solidFill>
              </a:defRPr>
            </a:lvl6pPr>
            <a:lvl7pPr lvl="6" rtl="0">
              <a:spcBef>
                <a:spcPts val="0"/>
              </a:spcBef>
              <a:buClr>
                <a:srgbClr val="8F7B87"/>
              </a:buClr>
              <a:buSzPct val="100000"/>
              <a:buNone/>
              <a:defRPr i="1" sz="2400">
                <a:solidFill>
                  <a:srgbClr val="8F7B87"/>
                </a:solidFill>
              </a:defRPr>
            </a:lvl7pPr>
            <a:lvl8pPr lvl="7" rtl="0">
              <a:spcBef>
                <a:spcPts val="0"/>
              </a:spcBef>
              <a:buClr>
                <a:srgbClr val="8F7B87"/>
              </a:buClr>
              <a:buSzPct val="100000"/>
              <a:buNone/>
              <a:defRPr i="1" sz="2400">
                <a:solidFill>
                  <a:srgbClr val="8F7B87"/>
                </a:solidFill>
              </a:defRPr>
            </a:lvl8pPr>
            <a:lvl9pPr lvl="8" rtl="0">
              <a:spcBef>
                <a:spcPts val="0"/>
              </a:spcBef>
              <a:buClr>
                <a:srgbClr val="8F7B87"/>
              </a:buClr>
              <a:buSzPct val="100000"/>
              <a:buNone/>
              <a:defRPr i="1" sz="2400">
                <a:solidFill>
                  <a:srgbClr val="8F7B87"/>
                </a:solidFill>
              </a:defRPr>
            </a:lvl9pPr>
          </a:lstStyle>
          <a:p/>
        </p:txBody>
      </p:sp>
      <p:cxnSp>
        <p:nvCxnSpPr>
          <p:cNvPr id="14" name="Shape 14"/>
          <p:cNvCxnSpPr/>
          <p:nvPr/>
        </p:nvCxnSpPr>
        <p:spPr>
          <a:xfrm rot="10800000">
            <a:off x="-15990" y="3911347"/>
            <a:ext cx="2476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oval"/>
            <a:tailEnd len="lg" w="lg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Image avec légen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629840" y="457200"/>
            <a:ext cx="29490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6" name="Shape 96"/>
          <p:cNvSpPr/>
          <p:nvPr>
            <p:ph idx="2" type="pic"/>
          </p:nvPr>
        </p:nvSpPr>
        <p:spPr>
          <a:xfrm>
            <a:off x="3887390" y="987425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29840" y="2057400"/>
            <a:ext cx="29490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●"/>
              <a:defRPr b="0" i="0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●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○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b="0" i="0" sz="1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re et texte vertical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628650" y="365125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Titre vertical et texte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Garamond"/>
              <a:buNone/>
              <a:defRPr b="0" i="0" sz="4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6286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028950" y="6356350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457950" y="6356350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8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4136250" y="2003975"/>
            <a:ext cx="871499" cy="871499"/>
          </a:xfrm>
          <a:prstGeom prst="ellipse">
            <a:avLst/>
          </a:prstGeom>
          <a:solidFill>
            <a:srgbClr val="8F7B87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1555350" y="3034800"/>
            <a:ext cx="6033300" cy="10931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buClr>
                <a:srgbClr val="8F7B87"/>
              </a:buClr>
              <a:defRPr i="1">
                <a:solidFill>
                  <a:srgbClr val="8F7B8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buClr>
                <a:srgbClr val="8F7B87"/>
              </a:buClr>
              <a:defRPr i="1">
                <a:solidFill>
                  <a:srgbClr val="8F7B87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buClr>
                <a:srgbClr val="8F7B87"/>
              </a:buClr>
              <a:defRPr i="1">
                <a:solidFill>
                  <a:srgbClr val="8F7B87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buClr>
                <a:srgbClr val="8F7B87"/>
              </a:buClr>
              <a:defRPr i="1">
                <a:solidFill>
                  <a:srgbClr val="8F7B87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buClr>
                <a:srgbClr val="8F7B87"/>
              </a:buClr>
              <a:defRPr i="1">
                <a:solidFill>
                  <a:srgbClr val="8F7B87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buClr>
                <a:srgbClr val="8F7B87"/>
              </a:buClr>
              <a:defRPr i="1">
                <a:solidFill>
                  <a:srgbClr val="8F7B87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buClr>
                <a:srgbClr val="8F7B87"/>
              </a:buClr>
              <a:defRPr i="1">
                <a:solidFill>
                  <a:srgbClr val="8F7B87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buClr>
                <a:srgbClr val="8F7B87"/>
              </a:buClr>
              <a:defRPr i="1">
                <a:solidFill>
                  <a:srgbClr val="8F7B8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buClr>
                <a:srgbClr val="8F7B87"/>
              </a:buClr>
              <a:defRPr i="1">
                <a:solidFill>
                  <a:srgbClr val="8F7B87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/>
        </p:nvSpPr>
        <p:spPr>
          <a:xfrm>
            <a:off x="3593400" y="1911725"/>
            <a:ext cx="1957200" cy="87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2622900" y="150900"/>
            <a:ext cx="3898199" cy="1143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617100" y="1997950"/>
            <a:ext cx="7909800" cy="428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cxnSp>
        <p:nvCxnSpPr>
          <p:cNvPr id="22" name="Shape 22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oval"/>
            <a:tailEnd len="lg" w="lg" type="none"/>
          </a:ln>
        </p:spPr>
      </p:cxnSp>
      <p:cxnSp>
        <p:nvCxnSpPr>
          <p:cNvPr id="23" name="Shape 23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oval"/>
            <a:tailEnd len="lg" w="lg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626350" y="1997950"/>
            <a:ext cx="3644400" cy="42731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70698" y="1997950"/>
            <a:ext cx="3644400" cy="42731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2622900" y="150900"/>
            <a:ext cx="3898199" cy="1143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cxnSp>
        <p:nvCxnSpPr>
          <p:cNvPr id="28" name="Shape 28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oval"/>
            <a:tailEnd len="lg" w="lg" type="none"/>
          </a:ln>
        </p:spPr>
      </p:cxnSp>
      <p:cxnSp>
        <p:nvCxnSpPr>
          <p:cNvPr id="29" name="Shape 29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oval"/>
            <a:tailEnd len="lg" w="lg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idx="1" type="body"/>
          </p:nvPr>
        </p:nvSpPr>
        <p:spPr>
          <a:xfrm>
            <a:off x="626350" y="2013800"/>
            <a:ext cx="2547900" cy="42575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3304737" y="2013800"/>
            <a:ext cx="2547900" cy="42575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3" type="body"/>
          </p:nvPr>
        </p:nvSpPr>
        <p:spPr>
          <a:xfrm>
            <a:off x="5983124" y="2013800"/>
            <a:ext cx="2547900" cy="4257599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2622900" y="150900"/>
            <a:ext cx="3898199" cy="1143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cxnSp>
        <p:nvCxnSpPr>
          <p:cNvPr id="35" name="Shape 35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oval"/>
            <a:tailEnd len="lg" w="lg" type="none"/>
          </a:ln>
        </p:spPr>
      </p:cxnSp>
      <p:cxnSp>
        <p:nvCxnSpPr>
          <p:cNvPr id="36" name="Shape 36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oval"/>
            <a:tailEnd len="lg" w="lg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2622900" y="150900"/>
            <a:ext cx="3898199" cy="1143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cxnSp>
        <p:nvCxnSpPr>
          <p:cNvPr id="39" name="Shape 39"/>
          <p:cNvCxnSpPr/>
          <p:nvPr/>
        </p:nvCxnSpPr>
        <p:spPr>
          <a:xfrm rot="10800000">
            <a:off x="-23700" y="722400"/>
            <a:ext cx="23418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oval"/>
            <a:tailEnd len="lg" w="lg" type="none"/>
          </a:ln>
        </p:spPr>
      </p:cxnSp>
      <p:cxnSp>
        <p:nvCxnSpPr>
          <p:cNvPr id="40" name="Shape 40"/>
          <p:cNvCxnSpPr/>
          <p:nvPr/>
        </p:nvCxnSpPr>
        <p:spPr>
          <a:xfrm>
            <a:off x="6825900" y="722400"/>
            <a:ext cx="23313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oval"/>
            <a:tailEnd len="lg" w="lg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2600500" y="5862275"/>
            <a:ext cx="3957600" cy="692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360"/>
              </a:spcBef>
              <a:buSzPct val="100000"/>
              <a:buNone/>
              <a:defRPr i="1" sz="1800"/>
            </a:lvl1pPr>
          </a:lstStyle>
          <a:p/>
        </p:txBody>
      </p:sp>
      <p:cxnSp>
        <p:nvCxnSpPr>
          <p:cNvPr id="43" name="Shape 43"/>
          <p:cNvCxnSpPr/>
          <p:nvPr/>
        </p:nvCxnSpPr>
        <p:spPr>
          <a:xfrm rot="10800000">
            <a:off x="-15899" y="6253128"/>
            <a:ext cx="2333999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oval"/>
            <a:tailEnd len="lg" w="lg" type="none"/>
          </a:ln>
        </p:spPr>
      </p:cxnSp>
      <p:cxnSp>
        <p:nvCxnSpPr>
          <p:cNvPr id="44" name="Shape 44"/>
          <p:cNvCxnSpPr/>
          <p:nvPr/>
        </p:nvCxnSpPr>
        <p:spPr>
          <a:xfrm>
            <a:off x="6825900" y="6253128"/>
            <a:ext cx="2339399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lg" w="lg" type="oval"/>
            <a:tailEnd len="lg" w="lg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622900" y="274650"/>
            <a:ext cx="3898199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Montserrat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17100" y="1997950"/>
            <a:ext cx="7909800" cy="42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PT Serif"/>
              <a:buChar char="○"/>
              <a:defRPr sz="30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buChar char="□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buChar char="□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buChar char="●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buChar char="○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chemeClr val="dk1"/>
              </a:buClr>
              <a:buSzPct val="100000"/>
              <a:buFont typeface="PT Serif"/>
              <a:buChar char="■"/>
              <a:defRPr sz="1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7.png"/><Relationship Id="rId8" Type="http://schemas.openxmlformats.org/officeDocument/2006/relationships/image" Target="../media/image4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hyperlink" Target="https://github.com/vkhorikov/CSharpFunctionalExtension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hyperlink" Target="https://github.com/vkhorikov/CSharpFunctionalExtension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vkhorikov/CSharpFunctionalExtensions" TargetMode="External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vkhorikov/CSharpFunctionalExtensions" TargetMode="External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hyperlink" Target="https://github.com/d1mnewz" TargetMode="External"/><Relationship Id="rId5" Type="http://schemas.openxmlformats.org/officeDocument/2006/relationships/hyperlink" Target="https://www.facebook.com/dmytro.zhluktenko" TargetMode="External"/><Relationship Id="rId6" Type="http://schemas.openxmlformats.org/officeDocument/2006/relationships/hyperlink" Target="https://www.facebook.com/MSPInUkraine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hyperlink" Target="https://en.wikipedia.org/wiki/Barcelona-El_Prat_Airport" TargetMode="External"/><Relationship Id="rId9" Type="http://schemas.openxmlformats.org/officeDocument/2006/relationships/hyperlink" Target="https://en.wikipedia.org/wiki/McDonnell_Douglas_MD-80" TargetMode="External"/><Relationship Id="rId5" Type="http://schemas.openxmlformats.org/officeDocument/2006/relationships/hyperlink" Target="https://en.wikipedia.org/wiki/Gran_Canaria_Airport" TargetMode="External"/><Relationship Id="rId6" Type="http://schemas.openxmlformats.org/officeDocument/2006/relationships/hyperlink" Target="https://en.wikipedia.org/wiki/Madrid_Barajas_Airport" TargetMode="External"/><Relationship Id="rId7" Type="http://schemas.openxmlformats.org/officeDocument/2006/relationships/hyperlink" Target="https://en.wikipedia.org/wiki/Central_European_Summer_Time" TargetMode="External"/><Relationship Id="rId8" Type="http://schemas.openxmlformats.org/officeDocument/2006/relationships/hyperlink" Target="https://en.wikipedia.org/wiki/Coordinated_Universal_Time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3264" y="2070318"/>
            <a:ext cx="2105700" cy="7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789" y="5115985"/>
            <a:ext cx="4182600" cy="20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33739" y="5635267"/>
            <a:ext cx="4180200" cy="99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8276" y="2240091"/>
            <a:ext cx="1487100" cy="150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1444" y="3531162"/>
            <a:ext cx="2049300" cy="6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45456" y="195764"/>
            <a:ext cx="4354200" cy="12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1725" y="676273"/>
            <a:ext cx="9919525" cy="618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69" y="0"/>
            <a:ext cx="8355330" cy="717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199" y="1591194"/>
            <a:ext cx="9144000" cy="526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12575"/>
            <a:ext cx="9479823" cy="486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462" y="2571500"/>
            <a:ext cx="9426924" cy="34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4850"/>
            <a:ext cx="9695575" cy="581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IMRP1503999902.png" id="205" name="Shape 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4850"/>
            <a:ext cx="9695575" cy="581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ctrTitle"/>
          </p:nvPr>
        </p:nvSpPr>
        <p:spPr>
          <a:xfrm>
            <a:off x="0" y="1244275"/>
            <a:ext cx="9144000" cy="373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D966"/>
                </a:solidFill>
              </a:rPr>
              <a:t>Dishonest methods</a:t>
            </a:r>
          </a:p>
        </p:txBody>
      </p:sp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16622"/>
            <a:ext cx="9144000" cy="2532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ctrTitle"/>
          </p:nvPr>
        </p:nvSpPr>
        <p:spPr>
          <a:xfrm>
            <a:off x="0" y="1244275"/>
            <a:ext cx="9144000" cy="373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D966"/>
                </a:solidFill>
              </a:rPr>
              <a:t>Dishonest methods</a:t>
            </a:r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93650"/>
            <a:ext cx="10067475" cy="206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ctrTitle"/>
          </p:nvPr>
        </p:nvSpPr>
        <p:spPr>
          <a:xfrm>
            <a:off x="0" y="4582725"/>
            <a:ext cx="9144000" cy="2275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D966"/>
                </a:solidFill>
              </a:rPr>
              <a:t>Dishonest methods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582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ctrTitle"/>
          </p:nvPr>
        </p:nvSpPr>
        <p:spPr>
          <a:xfrm>
            <a:off x="627600" y="2655750"/>
            <a:ext cx="7888800" cy="1546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Pokemon catching</a:t>
            </a:r>
          </a:p>
          <a:p>
            <a:pPr lvl="0">
              <a:spcBef>
                <a:spcPts val="0"/>
              </a:spcBef>
              <a:buNone/>
            </a:pPr>
            <a:r>
              <a:rPr lang="en" sz="6000"/>
              <a:t> &amp; handling</a:t>
            </a:r>
          </a:p>
          <a:p>
            <a:pPr lvl="0">
              <a:spcBef>
                <a:spcPts val="0"/>
              </a:spcBef>
              <a:buNone/>
            </a:pPr>
            <a:r>
              <a:rPr lang="en" sz="6000"/>
              <a:t> @ .NET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3500" y="4507050"/>
            <a:ext cx="2390508" cy="235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0" y="1244275"/>
            <a:ext cx="9144000" cy="373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D966"/>
                </a:solidFill>
              </a:rPr>
              <a:t>Dishonest methods</a:t>
            </a: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8675" y="4278749"/>
            <a:ext cx="9711749" cy="22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ctrTitle"/>
          </p:nvPr>
        </p:nvSpPr>
        <p:spPr>
          <a:xfrm>
            <a:off x="0" y="1244275"/>
            <a:ext cx="9144000" cy="373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D966"/>
                </a:solidFill>
              </a:rPr>
              <a:t>Dishonest methods</a:t>
            </a:r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924"/>
            <a:ext cx="9780050" cy="609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ctrTitle"/>
          </p:nvPr>
        </p:nvSpPr>
        <p:spPr>
          <a:xfrm>
            <a:off x="0" y="202550"/>
            <a:ext cx="9144000" cy="3730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FFD966"/>
                </a:solidFill>
              </a:rPr>
              <a:t>C# 8.0 - Nullable reference types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0450" y="4287700"/>
            <a:ext cx="9424900" cy="23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931"/>
            <a:ext cx="4667600" cy="6931932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4667600" y="6313875"/>
            <a:ext cx="4476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github.com/vkhorikov/CSharpFunctionalExtensions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4667600" y="52875"/>
            <a:ext cx="4476300" cy="6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0">
                <a:solidFill>
                  <a:srgbClr val="4A86E8"/>
                </a:solidFill>
              </a:rPr>
              <a:t>???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125" y="0"/>
            <a:ext cx="73341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 txBox="1"/>
          <p:nvPr/>
        </p:nvSpPr>
        <p:spPr>
          <a:xfrm>
            <a:off x="3836700" y="6313875"/>
            <a:ext cx="4476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github.com/vkhorikov/CSharpFunctionalExtensions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3836700" y="6313875"/>
            <a:ext cx="4476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github.com/vkhorikov/CSharpFunctionalExtensions</a:t>
            </a:r>
          </a:p>
        </p:txBody>
      </p:sp>
      <p:pic>
        <p:nvPicPr>
          <p:cNvPr descr="FuVCsihJRh_-lP6EeoxLIw.png" id="260" name="Shape 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8800" y="1559249"/>
            <a:ext cx="9713074" cy="340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/>
        </p:nvSpPr>
        <p:spPr>
          <a:xfrm>
            <a:off x="3836700" y="6313875"/>
            <a:ext cx="44763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github.com/vkhorikov/CSharpFunctionalExtensions</a:t>
            </a:r>
          </a:p>
        </p:txBody>
      </p:sp>
      <p:pic>
        <p:nvPicPr>
          <p:cNvPr descr="0*xscFH7dIxVNdwzDG.png"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775"/>
            <a:ext cx="95333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413"/>
            <a:ext cx="9144000" cy="5144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38SOx1504534236.png"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4945" y="0"/>
            <a:ext cx="1023103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599" y="3101674"/>
            <a:ext cx="3652500" cy="375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4294967295" type="subTitle"/>
          </p:nvPr>
        </p:nvSpPr>
        <p:spPr>
          <a:xfrm>
            <a:off x="65175" y="275625"/>
            <a:ext cx="9078900" cy="1046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6000">
                <a:solidFill>
                  <a:srgbClr val="F1C232"/>
                </a:solidFill>
              </a:rPr>
              <a:t>I am Dmytro Zhluktenko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0223"/>
            <a:ext cx="4971301" cy="4971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4785700" y="1719775"/>
            <a:ext cx="4164900" cy="40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.NET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developer at </a:t>
            </a:r>
            <a:r>
              <a:rPr b="1"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Euristiq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b="1"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Microsoft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 Student Partner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CS freshman at </a:t>
            </a:r>
            <a:r>
              <a:rPr b="1"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Lviv Polytechnic</a:t>
            </a:r>
          </a:p>
          <a:p>
            <a:pPr indent="-381000" lvl="0" marL="45720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SzPct val="100000"/>
              <a:buChar char="●"/>
            </a:pPr>
            <a:r>
              <a:rPr b="1"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Writing </a:t>
            </a:r>
            <a:r>
              <a:rPr lang="en" sz="2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things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5036475" y="5731975"/>
            <a:ext cx="39141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9900"/>
                </a:solidFill>
              </a:rPr>
              <a:t>C#, F#, ASP.NET Core,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9900"/>
                </a:solidFill>
              </a:rPr>
              <a:t>NoSQL, Microsoft Bot Framework,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9900"/>
                </a:solidFill>
              </a:rPr>
              <a:t> Azure, Caching, AR, Messaging, </a:t>
            </a:r>
            <a:r>
              <a:rPr lang="en" sz="1800">
                <a:solidFill>
                  <a:srgbClr val="FF9900"/>
                </a:solidFill>
              </a:rPr>
              <a:t>..</a:t>
            </a:r>
            <a:r>
              <a:rPr lang="en" sz="1800">
                <a:solidFill>
                  <a:srgbClr val="FF9900"/>
                </a:solidFill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9900"/>
              </a:solidFill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0" y="6094500"/>
            <a:ext cx="7681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1155CC"/>
                </a:solidFill>
                <a:hlinkClick r:id="rId4"/>
              </a:rPr>
              <a:t>github.com/d1mnewz</a:t>
            </a:r>
            <a:br>
              <a:rPr lang="en"/>
            </a:br>
            <a:r>
              <a:rPr lang="en" u="sng">
                <a:solidFill>
                  <a:srgbClr val="1155CC"/>
                </a:solidFill>
                <a:hlinkClick r:id="rId5"/>
              </a:rPr>
              <a:t>facebook.com/dmytro.zhluktenko</a:t>
            </a:r>
            <a:br>
              <a:rPr lang="en"/>
            </a:br>
            <a:r>
              <a:rPr lang="en" u="sng">
                <a:solidFill>
                  <a:srgbClr val="1155CC"/>
                </a:solidFill>
                <a:hlinkClick r:id="rId6"/>
              </a:rPr>
              <a:t>facebook.com/MSPInUkraine/</a:t>
            </a: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4D4D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iphy.gif"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57400" cy="69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pple_Goto_Fail_SSL_Bug_Wide.png" id="147" name="Shape 147"/>
          <p:cNvPicPr preferRelativeResize="0"/>
          <p:nvPr/>
        </p:nvPicPr>
        <p:blipFill rotWithShape="1">
          <a:blip r:embed="rId3">
            <a:alphaModFix/>
          </a:blip>
          <a:srcRect b="7192" l="0" r="0" t="7183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/>
          <p:nvPr/>
        </p:nvSpPr>
        <p:spPr>
          <a:xfrm>
            <a:off x="2174000" y="3054675"/>
            <a:ext cx="355200" cy="1614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49" name="Shape 149"/>
          <p:cNvSpPr txBox="1"/>
          <p:nvPr/>
        </p:nvSpPr>
        <p:spPr>
          <a:xfrm rot="396715">
            <a:off x="6441539" y="803898"/>
            <a:ext cx="2717474" cy="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6000">
                <a:solidFill>
                  <a:srgbClr val="FF0000"/>
                </a:solidFill>
                <a:latin typeface="Droid Sans"/>
                <a:ea typeface="Droid Sans"/>
                <a:cs typeface="Droid Sans"/>
                <a:sym typeface="Droid Sans"/>
              </a:rPr>
              <a:t>Apple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C-HFP.jpg" id="154" name="Shape 154"/>
          <p:cNvPicPr preferRelativeResize="0"/>
          <p:nvPr/>
        </p:nvPicPr>
        <p:blipFill rotWithShape="1">
          <a:blip r:embed="rId3">
            <a:alphaModFix/>
          </a:blip>
          <a:srcRect b="0" l="5555" r="5555" t="0"/>
          <a:stretch/>
        </p:blipFill>
        <p:spPr>
          <a:xfrm>
            <a:off x="0" y="-86124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397600" y="126300"/>
            <a:ext cx="84621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Spanair Flight 5022 (JK5022) was a scheduled domestic passenger flight from </a:t>
            </a:r>
            <a:r>
              <a:rPr b="1" lang="en" sz="1800">
                <a:hlinkClick r:id="rId4"/>
              </a:rPr>
              <a:t>Barcelona-El Prat Airport</a:t>
            </a:r>
            <a:r>
              <a:rPr b="1" lang="en" sz="1800"/>
              <a:t> to </a:t>
            </a:r>
            <a:r>
              <a:rPr b="1" lang="en" sz="1800">
                <a:hlinkClick r:id="rId5"/>
              </a:rPr>
              <a:t>Gran Canaria Airport</a:t>
            </a:r>
            <a:r>
              <a:rPr b="1" lang="en" sz="1800"/>
              <a:t>, Spain, via </a:t>
            </a:r>
            <a:r>
              <a:rPr b="1" lang="en" sz="1800">
                <a:hlinkClick r:id="rId6"/>
              </a:rPr>
              <a:t>Madrid Barajas Airport</a:t>
            </a:r>
            <a:r>
              <a:rPr b="1" lang="en" sz="1800"/>
              <a:t> that crashed just after take-off from runway 36L at Madrid Airport at 14:24 </a:t>
            </a:r>
            <a:r>
              <a:rPr b="1" lang="en" sz="1800">
                <a:hlinkClick r:id="rId7"/>
              </a:rPr>
              <a:t>CEST</a:t>
            </a:r>
            <a:r>
              <a:rPr b="1" lang="en" sz="1800"/>
              <a:t> (12:24 </a:t>
            </a:r>
            <a:r>
              <a:rPr b="1" lang="en" sz="1800">
                <a:hlinkClick r:id="rId8"/>
              </a:rPr>
              <a:t>UTC</a:t>
            </a:r>
            <a:r>
              <a:rPr b="1" lang="en" sz="1800"/>
              <a:t>) on 20 August 2008. The aircraft was a </a:t>
            </a:r>
            <a:r>
              <a:rPr b="1" lang="en" sz="1800">
                <a:hlinkClick r:id="rId9"/>
              </a:rPr>
              <a:t>McDonnell Douglas MD-82</a:t>
            </a:r>
            <a:r>
              <a:rPr b="1" lang="en" sz="1800"/>
              <a:t>, registration EC-HFP. </a:t>
            </a:r>
            <a:r>
              <a:rPr b="1" lang="en" sz="1800" u="sng"/>
              <a:t>154 people died</a:t>
            </a:r>
            <a:r>
              <a:rPr b="1" lang="en" sz="1800"/>
              <a:t>;</a:t>
            </a:r>
            <a:r>
              <a:rPr b="1" lang="en" sz="1800" u="sng"/>
              <a:t> six died</a:t>
            </a:r>
            <a:r>
              <a:rPr b="1" lang="en" sz="1800"/>
              <a:t> en route to hospital, one died overnight and one died in hospital three days later. Only</a:t>
            </a:r>
            <a:r>
              <a:rPr b="1" lang="en" sz="1800" u="sng"/>
              <a:t> 18 people survived.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/>
        </p:nvSpPr>
        <p:spPr>
          <a:xfrm>
            <a:off x="236100" y="61650"/>
            <a:ext cx="84621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047994" y="0"/>
            <a:ext cx="1219199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GPHJ1503998538.png" id="170" name="Shape 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04674" y="289749"/>
            <a:ext cx="10732425" cy="60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tri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